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32" r:id="rId1"/>
  </p:sldMasterIdLst>
  <p:notesMasterIdLst>
    <p:notesMasterId r:id="rId23"/>
  </p:notesMasterIdLst>
  <p:handoutMasterIdLst>
    <p:handoutMasterId r:id="rId24"/>
  </p:handoutMasterIdLst>
  <p:sldIdLst>
    <p:sldId id="272" r:id="rId2"/>
    <p:sldId id="360" r:id="rId3"/>
    <p:sldId id="383" r:id="rId4"/>
    <p:sldId id="361" r:id="rId5"/>
    <p:sldId id="377" r:id="rId6"/>
    <p:sldId id="373" r:id="rId7"/>
    <p:sldId id="378" r:id="rId8"/>
    <p:sldId id="379" r:id="rId9"/>
    <p:sldId id="381" r:id="rId10"/>
    <p:sldId id="380" r:id="rId11"/>
    <p:sldId id="382" r:id="rId12"/>
    <p:sldId id="375" r:id="rId13"/>
    <p:sldId id="362" r:id="rId14"/>
    <p:sldId id="363" r:id="rId15"/>
    <p:sldId id="364" r:id="rId16"/>
    <p:sldId id="365" r:id="rId17"/>
    <p:sldId id="366" r:id="rId18"/>
    <p:sldId id="367" r:id="rId19"/>
    <p:sldId id="368" r:id="rId20"/>
    <p:sldId id="369" r:id="rId21"/>
    <p:sldId id="370" r:id="rId22"/>
  </p:sldIdLst>
  <p:sldSz cx="9144000" cy="5143500" type="screen16x9"/>
  <p:notesSz cx="6797675" cy="9928225"/>
  <p:defaultTextStyle>
    <a:defPPr>
      <a:defRPr lang="ru-RU"/>
    </a:defPPr>
    <a:lvl1pPr marL="0" algn="l" defTabSz="81635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179" algn="l" defTabSz="81635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358" algn="l" defTabSz="81635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537" algn="l" defTabSz="81635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716" algn="l" defTabSz="81635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895" algn="l" defTabSz="81635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9074" algn="l" defTabSz="81635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7253" algn="l" defTabSz="81635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5432" algn="l" defTabSz="81635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26C08"/>
    <a:srgbClr val="BD92DE"/>
    <a:srgbClr val="DA6060"/>
    <a:srgbClr val="54DAC0"/>
    <a:srgbClr val="D3CE02"/>
    <a:srgbClr val="954ECA"/>
    <a:srgbClr val="005696"/>
    <a:srgbClr val="006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72" autoAdjust="0"/>
  </p:normalViewPr>
  <p:slideViewPr>
    <p:cSldViewPr showGuides="1">
      <p:cViewPr>
        <p:scale>
          <a:sx n="100" d="100"/>
          <a:sy n="100" d="100"/>
        </p:scale>
        <p:origin x="-936" y="-2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KV\Desktop\&#1044;&#1080;&#1085;&#1072;&#1084;&#1080;&#1082;&#1072;%20&#1074;&#1074;&#1086;&#1076;&#1072;%20&#1078;&#1080;&#1083;&#1100;&#1103;%20&#1074;%20&#1056;&#1060;%20(&#1087;&#1086;&#1084;&#1077;&#1089;&#1103;&#1095;&#1085;&#1072;&#1103;)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HKV\Desktop\&#1044;&#1080;&#1085;&#1072;&#1084;&#1080;&#1082;&#1072;%20&#1074;&#1074;&#1086;&#1076;&#1072;%20&#1078;&#1080;&#1083;&#1100;&#1103;%20&#1074;%20&#1056;&#1060;%20(&#1087;&#1086;&#1084;&#1077;&#1089;&#1103;&#1095;&#1085;&#1072;&#1103;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KV\Desktop\&#1044;&#1080;&#1085;&#1072;&#1084;&#1080;&#1082;&#1072;%20&#1074;&#1074;&#1086;&#1076;&#1072;%20&#1078;&#1080;&#1083;&#1100;&#1103;%20&#1074;%20&#1056;&#1060;%20(&#1087;&#1086;&#1084;&#1077;&#1089;&#1103;&#1095;&#1085;&#1072;&#1103;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KV\Desktop\&#1040;&#1085;&#1072;&#1083;&#1080;&#1090;&#1080;&#1082;&#1072;\&#1056;&#1086;&#1089;&#1088;&#1077;&#1077;&#1089;&#1090;&#1088;%209%20&#1084;&#1077;&#1089;%2014%20&#1080;%2015%20&#1089;&#1088;&#1072;&#1074;&#1085;&#1077;&#1085;&#1080;&#1077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Ввод жилья за 9 месяцев</a:t>
            </a:r>
          </a:p>
        </c:rich>
      </c:tx>
      <c:layout/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spPr>
              <a:ln w="19050">
                <a:solidFill>
                  <a:srgbClr val="FF0000"/>
                </a:solidFill>
                <a:tailEnd type="triangle" w="lg" len="lg"/>
              </a:ln>
            </c:spPr>
            <c:trendlineType val="poly"/>
            <c:order val="5"/>
            <c:dispRSqr val="0"/>
            <c:dispEq val="0"/>
          </c:trendline>
          <c:cat>
            <c:numLit>
              <c:formatCode>General</c:formatCode>
              <c:ptCount val="9"/>
              <c:pt idx="0">
                <c:v>2007</c:v>
              </c:pt>
              <c:pt idx="1">
                <c:v>2008</c:v>
              </c:pt>
              <c:pt idx="2">
                <c:v>2009</c:v>
              </c:pt>
              <c:pt idx="3">
                <c:v>2010</c:v>
              </c:pt>
              <c:pt idx="4">
                <c:v>2011</c:v>
              </c:pt>
              <c:pt idx="5">
                <c:v>2012</c:v>
              </c:pt>
              <c:pt idx="6">
                <c:v>2013</c:v>
              </c:pt>
              <c:pt idx="7">
                <c:v>2014</c:v>
              </c:pt>
              <c:pt idx="8">
                <c:v>2015</c:v>
              </c:pt>
            </c:numLit>
          </c:cat>
          <c:val>
            <c:numRef>
              <c:f>Лист1!$B$16:$J$16</c:f>
              <c:numCache>
                <c:formatCode>#,##0.0</c:formatCode>
                <c:ptCount val="9"/>
                <c:pt idx="0">
                  <c:v>33.900000000000006</c:v>
                </c:pt>
                <c:pt idx="1">
                  <c:v>35.15</c:v>
                </c:pt>
                <c:pt idx="2">
                  <c:v>34.900000000000006</c:v>
                </c:pt>
                <c:pt idx="3">
                  <c:v>32.900000000000006</c:v>
                </c:pt>
                <c:pt idx="4">
                  <c:v>33.700000000000003</c:v>
                </c:pt>
                <c:pt idx="5">
                  <c:v>34.6</c:v>
                </c:pt>
                <c:pt idx="6">
                  <c:v>38.70000000000001</c:v>
                </c:pt>
                <c:pt idx="7">
                  <c:v>48.6</c:v>
                </c:pt>
                <c:pt idx="8">
                  <c:v>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1025408"/>
        <c:axId val="539964480"/>
      </c:barChart>
      <c:catAx>
        <c:axId val="571025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39964480"/>
        <c:crosses val="autoZero"/>
        <c:auto val="1"/>
        <c:lblAlgn val="ctr"/>
        <c:lblOffset val="100"/>
        <c:noMultiLvlLbl val="0"/>
      </c:catAx>
      <c:valAx>
        <c:axId val="53996448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5710254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6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6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4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6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6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7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9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9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92"/>
            <c:invertIfNegative val="0"/>
            <c:bubble3D val="0"/>
            <c:spPr>
              <a:solidFill>
                <a:srgbClr val="FF0000"/>
              </a:solidFill>
            </c:spPr>
          </c:dPt>
          <c:cat>
            <c:numRef>
              <c:f>'Аналитика\[Динамика по месяцам новая 2007 - 8 месяцев 2015.xlsx]Лист3'!$A$1:$A$93</c:f>
              <c:numCache>
                <c:formatCode>mmm/yy</c:formatCode>
                <c:ptCount val="93"/>
                <c:pt idx="0">
                  <c:v>39448</c:v>
                </c:pt>
                <c:pt idx="1">
                  <c:v>39479</c:v>
                </c:pt>
                <c:pt idx="2">
                  <c:v>39508</c:v>
                </c:pt>
                <c:pt idx="3">
                  <c:v>39539</c:v>
                </c:pt>
                <c:pt idx="4">
                  <c:v>39569</c:v>
                </c:pt>
                <c:pt idx="5">
                  <c:v>39600</c:v>
                </c:pt>
                <c:pt idx="6">
                  <c:v>39630</c:v>
                </c:pt>
                <c:pt idx="7">
                  <c:v>39661</c:v>
                </c:pt>
                <c:pt idx="8">
                  <c:v>39692</c:v>
                </c:pt>
                <c:pt idx="9">
                  <c:v>39722</c:v>
                </c:pt>
                <c:pt idx="10">
                  <c:v>39753</c:v>
                </c:pt>
                <c:pt idx="11">
                  <c:v>39783</c:v>
                </c:pt>
                <c:pt idx="12">
                  <c:v>39814</c:v>
                </c:pt>
                <c:pt idx="13">
                  <c:v>39845</c:v>
                </c:pt>
                <c:pt idx="14">
                  <c:v>39873</c:v>
                </c:pt>
                <c:pt idx="15">
                  <c:v>39904</c:v>
                </c:pt>
                <c:pt idx="16">
                  <c:v>39934</c:v>
                </c:pt>
                <c:pt idx="17">
                  <c:v>39965</c:v>
                </c:pt>
                <c:pt idx="18">
                  <c:v>39995</c:v>
                </c:pt>
                <c:pt idx="19">
                  <c:v>40026</c:v>
                </c:pt>
                <c:pt idx="20">
                  <c:v>40057</c:v>
                </c:pt>
                <c:pt idx="21">
                  <c:v>40087</c:v>
                </c:pt>
                <c:pt idx="22">
                  <c:v>40118</c:v>
                </c:pt>
                <c:pt idx="23">
                  <c:v>40148</c:v>
                </c:pt>
                <c:pt idx="24">
                  <c:v>40179</c:v>
                </c:pt>
                <c:pt idx="25">
                  <c:v>40210</c:v>
                </c:pt>
                <c:pt idx="26">
                  <c:v>40238</c:v>
                </c:pt>
                <c:pt idx="27">
                  <c:v>40269</c:v>
                </c:pt>
                <c:pt idx="28">
                  <c:v>40299</c:v>
                </c:pt>
                <c:pt idx="29">
                  <c:v>40330</c:v>
                </c:pt>
                <c:pt idx="30">
                  <c:v>40360</c:v>
                </c:pt>
                <c:pt idx="31">
                  <c:v>40391</c:v>
                </c:pt>
                <c:pt idx="32">
                  <c:v>40422</c:v>
                </c:pt>
                <c:pt idx="33">
                  <c:v>40452</c:v>
                </c:pt>
                <c:pt idx="34">
                  <c:v>40483</c:v>
                </c:pt>
                <c:pt idx="35">
                  <c:v>40513</c:v>
                </c:pt>
                <c:pt idx="36">
                  <c:v>40544</c:v>
                </c:pt>
                <c:pt idx="37">
                  <c:v>40575</c:v>
                </c:pt>
                <c:pt idx="38">
                  <c:v>40603</c:v>
                </c:pt>
                <c:pt idx="39">
                  <c:v>40634</c:v>
                </c:pt>
                <c:pt idx="40">
                  <c:v>40664</c:v>
                </c:pt>
                <c:pt idx="41">
                  <c:v>40695</c:v>
                </c:pt>
                <c:pt idx="42">
                  <c:v>40725</c:v>
                </c:pt>
                <c:pt idx="43">
                  <c:v>40756</c:v>
                </c:pt>
                <c:pt idx="44">
                  <c:v>40787</c:v>
                </c:pt>
                <c:pt idx="45">
                  <c:v>40817</c:v>
                </c:pt>
                <c:pt idx="46">
                  <c:v>40848</c:v>
                </c:pt>
                <c:pt idx="47">
                  <c:v>40878</c:v>
                </c:pt>
                <c:pt idx="48">
                  <c:v>40909</c:v>
                </c:pt>
                <c:pt idx="49">
                  <c:v>40940</c:v>
                </c:pt>
                <c:pt idx="50">
                  <c:v>40969</c:v>
                </c:pt>
                <c:pt idx="51">
                  <c:v>41000</c:v>
                </c:pt>
                <c:pt idx="52">
                  <c:v>41030</c:v>
                </c:pt>
                <c:pt idx="53">
                  <c:v>41061</c:v>
                </c:pt>
                <c:pt idx="54">
                  <c:v>41091</c:v>
                </c:pt>
                <c:pt idx="55">
                  <c:v>41122</c:v>
                </c:pt>
                <c:pt idx="56">
                  <c:v>41153</c:v>
                </c:pt>
                <c:pt idx="57">
                  <c:v>41183</c:v>
                </c:pt>
                <c:pt idx="58">
                  <c:v>41214</c:v>
                </c:pt>
                <c:pt idx="59">
                  <c:v>41244</c:v>
                </c:pt>
                <c:pt idx="60">
                  <c:v>41275</c:v>
                </c:pt>
                <c:pt idx="61">
                  <c:v>41306</c:v>
                </c:pt>
                <c:pt idx="62">
                  <c:v>41334</c:v>
                </c:pt>
                <c:pt idx="63">
                  <c:v>41365</c:v>
                </c:pt>
                <c:pt idx="64">
                  <c:v>41395</c:v>
                </c:pt>
                <c:pt idx="65">
                  <c:v>41426</c:v>
                </c:pt>
                <c:pt idx="66">
                  <c:v>41456</c:v>
                </c:pt>
                <c:pt idx="67">
                  <c:v>41487</c:v>
                </c:pt>
                <c:pt idx="68">
                  <c:v>41518</c:v>
                </c:pt>
                <c:pt idx="69">
                  <c:v>41548</c:v>
                </c:pt>
                <c:pt idx="70">
                  <c:v>41579</c:v>
                </c:pt>
                <c:pt idx="71">
                  <c:v>41609</c:v>
                </c:pt>
                <c:pt idx="72">
                  <c:v>41640</c:v>
                </c:pt>
                <c:pt idx="73">
                  <c:v>41671</c:v>
                </c:pt>
                <c:pt idx="74">
                  <c:v>41699</c:v>
                </c:pt>
                <c:pt idx="75">
                  <c:v>41730</c:v>
                </c:pt>
                <c:pt idx="76">
                  <c:v>41760</c:v>
                </c:pt>
                <c:pt idx="77">
                  <c:v>41791</c:v>
                </c:pt>
                <c:pt idx="78">
                  <c:v>41821</c:v>
                </c:pt>
                <c:pt idx="79">
                  <c:v>41852</c:v>
                </c:pt>
                <c:pt idx="80">
                  <c:v>41883</c:v>
                </c:pt>
                <c:pt idx="81">
                  <c:v>41913</c:v>
                </c:pt>
                <c:pt idx="82">
                  <c:v>41944</c:v>
                </c:pt>
                <c:pt idx="83">
                  <c:v>41974</c:v>
                </c:pt>
                <c:pt idx="84">
                  <c:v>42005</c:v>
                </c:pt>
                <c:pt idx="85">
                  <c:v>42036</c:v>
                </c:pt>
                <c:pt idx="86">
                  <c:v>42064</c:v>
                </c:pt>
                <c:pt idx="87">
                  <c:v>42095</c:v>
                </c:pt>
                <c:pt idx="88">
                  <c:v>42125</c:v>
                </c:pt>
                <c:pt idx="89">
                  <c:v>42156</c:v>
                </c:pt>
                <c:pt idx="90">
                  <c:v>42186</c:v>
                </c:pt>
                <c:pt idx="91">
                  <c:v>42217</c:v>
                </c:pt>
                <c:pt idx="92">
                  <c:v>42248</c:v>
                </c:pt>
              </c:numCache>
            </c:numRef>
          </c:cat>
          <c:val>
            <c:numRef>
              <c:f>'Аналитика\[Динамика по месяцам новая 2007 - 8 месяцев 2015.xlsx]Лист3'!$B$1:$B$93</c:f>
              <c:numCache>
                <c:formatCode>0.0</c:formatCode>
                <c:ptCount val="93"/>
                <c:pt idx="0">
                  <c:v>10.34482758620689</c:v>
                </c:pt>
                <c:pt idx="1">
                  <c:v>4</c:v>
                </c:pt>
                <c:pt idx="2">
                  <c:v>10.000000000000014</c:v>
                </c:pt>
                <c:pt idx="3">
                  <c:v>1.7241379310344911</c:v>
                </c:pt>
                <c:pt idx="4">
                  <c:v>3.5714285714285827</c:v>
                </c:pt>
                <c:pt idx="5">
                  <c:v>-6.6666666666666705</c:v>
                </c:pt>
                <c:pt idx="6">
                  <c:v>25.806451612903228</c:v>
                </c:pt>
                <c:pt idx="7">
                  <c:v>2.702702702702696</c:v>
                </c:pt>
                <c:pt idx="8">
                  <c:v>-3.3333333333333277</c:v>
                </c:pt>
                <c:pt idx="9">
                  <c:v>14.634146341463435</c:v>
                </c:pt>
                <c:pt idx="10">
                  <c:v>-1.694915254237302</c:v>
                </c:pt>
                <c:pt idx="11">
                  <c:v>7.6023391812865269</c:v>
                </c:pt>
                <c:pt idx="12">
                  <c:v>-3.125</c:v>
                </c:pt>
                <c:pt idx="13">
                  <c:v>7.6923076923076925</c:v>
                </c:pt>
                <c:pt idx="14">
                  <c:v>2.272727272727268</c:v>
                </c:pt>
                <c:pt idx="15">
                  <c:v>11.864406779661021</c:v>
                </c:pt>
                <c:pt idx="16">
                  <c:v>3.448275862068968</c:v>
                </c:pt>
                <c:pt idx="17">
                  <c:v>-12.499999999999995</c:v>
                </c:pt>
                <c:pt idx="18">
                  <c:v>5.1282051282051375</c:v>
                </c:pt>
                <c:pt idx="19">
                  <c:v>5.2631578947368354</c:v>
                </c:pt>
                <c:pt idx="20">
                  <c:v>-10.34482758620689</c:v>
                </c:pt>
                <c:pt idx="21">
                  <c:v>0</c:v>
                </c:pt>
                <c:pt idx="22">
                  <c:v>0</c:v>
                </c:pt>
                <c:pt idx="23">
                  <c:v>-21.195652173913029</c:v>
                </c:pt>
                <c:pt idx="24">
                  <c:v>0</c:v>
                </c:pt>
                <c:pt idx="25">
                  <c:v>3.5714285714285827</c:v>
                </c:pt>
                <c:pt idx="26">
                  <c:v>-22.222222222222193</c:v>
                </c:pt>
                <c:pt idx="27">
                  <c:v>15.15151515151515</c:v>
                </c:pt>
                <c:pt idx="28">
                  <c:v>3.3333333333333428</c:v>
                </c:pt>
                <c:pt idx="29">
                  <c:v>4.0816326530612086</c:v>
                </c:pt>
                <c:pt idx="30">
                  <c:v>-24.390243902439</c:v>
                </c:pt>
                <c:pt idx="31">
                  <c:v>-5</c:v>
                </c:pt>
                <c:pt idx="32">
                  <c:v>-13.461538461538467</c:v>
                </c:pt>
                <c:pt idx="33">
                  <c:v>-4.2553191489361808</c:v>
                </c:pt>
                <c:pt idx="34">
                  <c:v>1.7241379310344911</c:v>
                </c:pt>
                <c:pt idx="35">
                  <c:v>3.448275862068968</c:v>
                </c:pt>
                <c:pt idx="36">
                  <c:v>-16.129032258064512</c:v>
                </c:pt>
                <c:pt idx="37">
                  <c:v>-6.8965517241379217</c:v>
                </c:pt>
                <c:pt idx="38">
                  <c:v>14.285714285714279</c:v>
                </c:pt>
                <c:pt idx="39">
                  <c:v>-18.421052631578917</c:v>
                </c:pt>
                <c:pt idx="40">
                  <c:v>-6.4516129032258105</c:v>
                </c:pt>
                <c:pt idx="41">
                  <c:v>5.8823529411764888</c:v>
                </c:pt>
                <c:pt idx="42">
                  <c:v>16.129032258064527</c:v>
                </c:pt>
                <c:pt idx="43">
                  <c:v>2.6315789473684248</c:v>
                </c:pt>
                <c:pt idx="44">
                  <c:v>22.222222222222211</c:v>
                </c:pt>
                <c:pt idx="45">
                  <c:v>11.111111111111105</c:v>
                </c:pt>
                <c:pt idx="46">
                  <c:v>10.169491525423728</c:v>
                </c:pt>
                <c:pt idx="47">
                  <c:v>14.000000000000014</c:v>
                </c:pt>
                <c:pt idx="48">
                  <c:v>19.230769230769205</c:v>
                </c:pt>
                <c:pt idx="49">
                  <c:v>3.7037037037036966</c:v>
                </c:pt>
                <c:pt idx="50">
                  <c:v>-2.5</c:v>
                </c:pt>
                <c:pt idx="51">
                  <c:v>-6.4516129032258105</c:v>
                </c:pt>
                <c:pt idx="52">
                  <c:v>6.8965517241379475</c:v>
                </c:pt>
                <c:pt idx="53">
                  <c:v>-3.7037037037037095</c:v>
                </c:pt>
                <c:pt idx="54">
                  <c:v>16.666666666666671</c:v>
                </c:pt>
                <c:pt idx="55">
                  <c:v>10.256410256410271</c:v>
                </c:pt>
                <c:pt idx="56">
                  <c:v>-7.2727272727272805</c:v>
                </c:pt>
                <c:pt idx="57">
                  <c:v>10.000000000000014</c:v>
                </c:pt>
                <c:pt idx="58">
                  <c:v>10.769230769230768</c:v>
                </c:pt>
                <c:pt idx="59">
                  <c:v>7.6023391812865269</c:v>
                </c:pt>
                <c:pt idx="60">
                  <c:v>16.129032258064527</c:v>
                </c:pt>
                <c:pt idx="61">
                  <c:v>3.5714285714285827</c:v>
                </c:pt>
                <c:pt idx="62">
                  <c:v>0</c:v>
                </c:pt>
                <c:pt idx="63">
                  <c:v>27.586206896551715</c:v>
                </c:pt>
                <c:pt idx="64">
                  <c:v>9.6774193548387046</c:v>
                </c:pt>
                <c:pt idx="65">
                  <c:v>-1.9230769230769347</c:v>
                </c:pt>
                <c:pt idx="66">
                  <c:v>0</c:v>
                </c:pt>
                <c:pt idx="67">
                  <c:v>18.604651162790706</c:v>
                </c:pt>
                <c:pt idx="68">
                  <c:v>33.333333333333343</c:v>
                </c:pt>
                <c:pt idx="69">
                  <c:v>21.818181818181827</c:v>
                </c:pt>
                <c:pt idx="70">
                  <c:v>5.5555555555555518</c:v>
                </c:pt>
                <c:pt idx="71">
                  <c:v>-10.869565217391322</c:v>
                </c:pt>
                <c:pt idx="72">
                  <c:v>33.333333333333314</c:v>
                </c:pt>
                <c:pt idx="73">
                  <c:v>44.82758620689652</c:v>
                </c:pt>
                <c:pt idx="74">
                  <c:v>28.205128205128183</c:v>
                </c:pt>
                <c:pt idx="75">
                  <c:v>16.21621621621621</c:v>
                </c:pt>
                <c:pt idx="76">
                  <c:v>35.29411764705884</c:v>
                </c:pt>
                <c:pt idx="77">
                  <c:v>33.333333333333343</c:v>
                </c:pt>
                <c:pt idx="78">
                  <c:v>38.095238095238102</c:v>
                </c:pt>
                <c:pt idx="79">
                  <c:v>11.764705882352942</c:v>
                </c:pt>
                <c:pt idx="80">
                  <c:v>8.8235294117647243</c:v>
                </c:pt>
                <c:pt idx="81">
                  <c:v>17.910447761194032</c:v>
                </c:pt>
                <c:pt idx="82">
                  <c:v>3.9473684210526301</c:v>
                </c:pt>
                <c:pt idx="83">
                  <c:v>20.731707317073187</c:v>
                </c:pt>
                <c:pt idx="84">
                  <c:v>28.1</c:v>
                </c:pt>
                <c:pt idx="85">
                  <c:v>47.2</c:v>
                </c:pt>
                <c:pt idx="86">
                  <c:v>23.6</c:v>
                </c:pt>
                <c:pt idx="87">
                  <c:v>13.6</c:v>
                </c:pt>
                <c:pt idx="88" formatCode="0.00">
                  <c:v>-0.3260869565217393</c:v>
                </c:pt>
                <c:pt idx="89">
                  <c:v>-7.6</c:v>
                </c:pt>
                <c:pt idx="90">
                  <c:v>-5.9</c:v>
                </c:pt>
                <c:pt idx="91">
                  <c:v>-7.4</c:v>
                </c:pt>
                <c:pt idx="92">
                  <c:v>-5.6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1847168"/>
        <c:axId val="571744256"/>
      </c:barChart>
      <c:dateAx>
        <c:axId val="571847168"/>
        <c:scaling>
          <c:orientation val="minMax"/>
        </c:scaling>
        <c:delete val="0"/>
        <c:axPos val="b"/>
        <c:numFmt formatCode="mmm/yy" sourceLinked="1"/>
        <c:majorTickMark val="out"/>
        <c:minorTickMark val="none"/>
        <c:tickLblPos val="nextTo"/>
        <c:crossAx val="571744256"/>
        <c:crosses val="autoZero"/>
        <c:auto val="1"/>
        <c:lblOffset val="100"/>
        <c:baseTimeUnit val="months"/>
      </c:dateAx>
      <c:valAx>
        <c:axId val="57174425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5718471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/>
              <a:t>Динамика ввода жилья в 2015 году, поквартальная</a:t>
            </a:r>
          </a:p>
        </c:rich>
      </c:tx>
      <c:layout>
        <c:manualLayout>
          <c:xMode val="edge"/>
          <c:yMode val="edge"/>
          <c:x val="0.37347222222222276"/>
          <c:y val="0.15277777777777779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2"/>
              <c:layout>
                <c:manualLayout>
                  <c:x val="3.333333333333322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spPr>
              <a:ln w="19050">
                <a:solidFill>
                  <a:srgbClr val="FF0000"/>
                </a:solidFill>
                <a:tailEnd type="triangle" w="lg" len="lg"/>
              </a:ln>
            </c:spPr>
            <c:trendlineType val="log"/>
            <c:dispRSqr val="0"/>
            <c:dispEq val="0"/>
          </c:trendline>
          <c:val>
            <c:numRef>
              <c:f>Лист1!$L$28:$L$30</c:f>
              <c:numCache>
                <c:formatCode>General</c:formatCode>
                <c:ptCount val="3"/>
                <c:pt idx="0">
                  <c:v>32.200000000000003</c:v>
                </c:pt>
                <c:pt idx="1">
                  <c:v>0.5</c:v>
                </c:pt>
                <c:pt idx="2">
                  <c:v>-6.2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1848704"/>
        <c:axId val="571747712"/>
      </c:barChart>
      <c:catAx>
        <c:axId val="571848704"/>
        <c:scaling>
          <c:orientation val="minMax"/>
        </c:scaling>
        <c:delete val="0"/>
        <c:axPos val="b"/>
        <c:majorTickMark val="out"/>
        <c:minorTickMark val="none"/>
        <c:tickLblPos val="nextTo"/>
        <c:crossAx val="571747712"/>
        <c:crosses val="autoZero"/>
        <c:auto val="1"/>
        <c:lblAlgn val="ctr"/>
        <c:lblOffset val="100"/>
        <c:tickLblSkip val="1"/>
        <c:noMultiLvlLbl val="0"/>
      </c:catAx>
      <c:valAx>
        <c:axId val="571747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718487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b="1" i="0" baseline="0"/>
              <a:t>Динамика роста количества ДДУ за квартал по отношению такому же кварталу прошлого года </a:t>
            </a:r>
          </a:p>
        </c:rich>
      </c:tx>
      <c:layout>
        <c:manualLayout>
          <c:xMode val="edge"/>
          <c:yMode val="edge"/>
          <c:x val="0.19321845466898308"/>
          <c:y val="2.661190537526479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4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spPr>
              <a:ln w="19050">
                <a:solidFill>
                  <a:srgbClr val="FF0000"/>
                </a:solidFill>
                <a:tailEnd type="triangle"/>
              </a:ln>
            </c:spPr>
            <c:trendlineType val="poly"/>
            <c:order val="6"/>
            <c:dispRSqr val="0"/>
            <c:dispEq val="0"/>
          </c:trendline>
          <c:cat>
            <c:strRef>
              <c:f>Лист2!$B$18:$B$28</c:f>
              <c:strCache>
                <c:ptCount val="11"/>
                <c:pt idx="0">
                  <c:v>1 кв.2013</c:v>
                </c:pt>
                <c:pt idx="1">
                  <c:v>2 кв.2013</c:v>
                </c:pt>
                <c:pt idx="2">
                  <c:v>3 кв.2013</c:v>
                </c:pt>
                <c:pt idx="3">
                  <c:v>4 кв.2013</c:v>
                </c:pt>
                <c:pt idx="4">
                  <c:v>1 кв.2014</c:v>
                </c:pt>
                <c:pt idx="5">
                  <c:v>2 кв.2014</c:v>
                </c:pt>
                <c:pt idx="6">
                  <c:v>3 кв.2014</c:v>
                </c:pt>
                <c:pt idx="7">
                  <c:v>4 кв.2014</c:v>
                </c:pt>
                <c:pt idx="8">
                  <c:v>1 кв.2015</c:v>
                </c:pt>
                <c:pt idx="9">
                  <c:v>2 кв.2015</c:v>
                </c:pt>
                <c:pt idx="10">
                  <c:v>3 кв.2015</c:v>
                </c:pt>
              </c:strCache>
            </c:strRef>
          </c:cat>
          <c:val>
            <c:numRef>
              <c:f>Лист2!$C$18:$C$28</c:f>
              <c:numCache>
                <c:formatCode>0.0</c:formatCode>
                <c:ptCount val="11"/>
                <c:pt idx="0">
                  <c:v>16.191695137433811</c:v>
                </c:pt>
                <c:pt idx="1">
                  <c:v>17.782156382469104</c:v>
                </c:pt>
                <c:pt idx="2">
                  <c:v>31.237883754538078</c:v>
                </c:pt>
                <c:pt idx="3">
                  <c:v>29.327556978715389</c:v>
                </c:pt>
                <c:pt idx="4">
                  <c:v>52.653460069290198</c:v>
                </c:pt>
                <c:pt idx="5">
                  <c:v>32.144912633428739</c:v>
                </c:pt>
                <c:pt idx="6">
                  <c:v>44.676836719620781</c:v>
                </c:pt>
                <c:pt idx="7">
                  <c:v>30.732959510632099</c:v>
                </c:pt>
                <c:pt idx="8">
                  <c:v>-13.37100359632686</c:v>
                </c:pt>
                <c:pt idx="9">
                  <c:v>-0.17711757122449998</c:v>
                </c:pt>
                <c:pt idx="10">
                  <c:v>-20.280963276141325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1850240"/>
        <c:axId val="571750592"/>
      </c:barChart>
      <c:catAx>
        <c:axId val="571850240"/>
        <c:scaling>
          <c:orientation val="minMax"/>
        </c:scaling>
        <c:delete val="0"/>
        <c:axPos val="b"/>
        <c:majorTickMark val="none"/>
        <c:minorTickMark val="none"/>
        <c:tickLblPos val="none"/>
        <c:crossAx val="571750592"/>
        <c:crosses val="autoZero"/>
        <c:auto val="1"/>
        <c:lblAlgn val="ctr"/>
        <c:lblOffset val="100"/>
        <c:noMultiLvlLbl val="0"/>
      </c:catAx>
      <c:valAx>
        <c:axId val="57175059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571850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00"/>
            </a:pPr>
            <a:r>
              <a:rPr lang="ru-RU" sz="1300" b="1" i="0" u="none" strike="noStrike" baseline="0">
                <a:effectLst/>
              </a:rPr>
              <a:t>Объем работ, выполненных по виду деятельности "Строительство" за месяц, по отношению к соответствующему периоду прошлого года</a:t>
            </a:r>
            <a:endParaRPr lang="ru-RU" sz="1300"/>
          </a:p>
        </c:rich>
      </c:tx>
      <c:layout>
        <c:manualLayout>
          <c:xMode val="edge"/>
          <c:yMode val="edge"/>
          <c:x val="0.16995559372795235"/>
          <c:y val="3.435109392607169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835503449537449E-2"/>
          <c:y val="0.20966863355528109"/>
          <c:w val="0.89107156497078732"/>
          <c:h val="0.7559905901855158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6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9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cat>
            <c:numRef>
              <c:f>строительство!$B$2:$B$32</c:f>
              <c:numCache>
                <c:formatCode>[$-419]mmmm\ yyyy;@</c:formatCode>
                <c:ptCount val="31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</c:numCache>
            </c:numRef>
          </c:cat>
          <c:val>
            <c:numRef>
              <c:f>строительство!$C$2:$C$32</c:f>
              <c:numCache>
                <c:formatCode>General</c:formatCode>
                <c:ptCount val="31"/>
                <c:pt idx="0">
                  <c:v>5.5999999999999943</c:v>
                </c:pt>
                <c:pt idx="1">
                  <c:v>3.7000000000000042</c:v>
                </c:pt>
                <c:pt idx="2">
                  <c:v>4.5999999999999943</c:v>
                </c:pt>
                <c:pt idx="3">
                  <c:v>-1.5999999999999925</c:v>
                </c:pt>
                <c:pt idx="4">
                  <c:v>9.9999999999994524E-2</c:v>
                </c:pt>
                <c:pt idx="5">
                  <c:v>-2</c:v>
                </c:pt>
                <c:pt idx="6">
                  <c:v>5.2000000000000028</c:v>
                </c:pt>
                <c:pt idx="7">
                  <c:v>-4</c:v>
                </c:pt>
                <c:pt idx="8">
                  <c:v>-4.7000000000000028</c:v>
                </c:pt>
                <c:pt idx="9">
                  <c:v>0.70000000000000284</c:v>
                </c:pt>
                <c:pt idx="10">
                  <c:v>1.5999999999999925</c:v>
                </c:pt>
                <c:pt idx="11">
                  <c:v>-1.4000000000000057</c:v>
                </c:pt>
                <c:pt idx="12">
                  <c:v>-9.2000000000000011</c:v>
                </c:pt>
                <c:pt idx="13">
                  <c:v>-4.7999999999999972</c:v>
                </c:pt>
                <c:pt idx="14">
                  <c:v>-5.7000000000000028</c:v>
                </c:pt>
                <c:pt idx="15">
                  <c:v>-4.9000000000000083</c:v>
                </c:pt>
                <c:pt idx="16">
                  <c:v>-8.1000000000000014</c:v>
                </c:pt>
                <c:pt idx="17">
                  <c:v>-3.0999999999999943</c:v>
                </c:pt>
                <c:pt idx="18">
                  <c:v>-4.4000000000000083</c:v>
                </c:pt>
                <c:pt idx="19">
                  <c:v>-3.2999999999999972</c:v>
                </c:pt>
                <c:pt idx="20">
                  <c:v>-5.9000000000000083</c:v>
                </c:pt>
                <c:pt idx="21">
                  <c:v>-1.7999999999999949</c:v>
                </c:pt>
                <c:pt idx="22">
                  <c:v>-4.7000000000000028</c:v>
                </c:pt>
                <c:pt idx="23">
                  <c:v>-2.7000000000000042</c:v>
                </c:pt>
                <c:pt idx="24">
                  <c:v>-3.5</c:v>
                </c:pt>
                <c:pt idx="25">
                  <c:v>-3.0999999999999943</c:v>
                </c:pt>
                <c:pt idx="26">
                  <c:v>-6.7000000000000028</c:v>
                </c:pt>
                <c:pt idx="27">
                  <c:v>-5.2000000000000028</c:v>
                </c:pt>
                <c:pt idx="28">
                  <c:v>-10.3</c:v>
                </c:pt>
                <c:pt idx="29">
                  <c:v>-10</c:v>
                </c:pt>
                <c:pt idx="30">
                  <c:v>-10.3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2200448"/>
        <c:axId val="571090048"/>
      </c:barChart>
      <c:dateAx>
        <c:axId val="572200448"/>
        <c:scaling>
          <c:orientation val="minMax"/>
        </c:scaling>
        <c:delete val="0"/>
        <c:axPos val="b"/>
        <c:numFmt formatCode="[$-419]mmmm\ yyyy;@" sourceLinked="1"/>
        <c:majorTickMark val="out"/>
        <c:minorTickMark val="none"/>
        <c:tickLblPos val="nextTo"/>
        <c:crossAx val="571090048"/>
        <c:crosses val="autoZero"/>
        <c:auto val="1"/>
        <c:lblOffset val="100"/>
        <c:baseTimeUnit val="months"/>
      </c:dateAx>
      <c:valAx>
        <c:axId val="571090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722004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0.07645</cdr:x>
      <cdr:y>0.1153</cdr:y>
    </cdr:from>
    <cdr:to>
      <cdr:x>1</cdr:x>
      <cdr:y>0.3469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0552" y="523875"/>
          <a:ext cx="7134223" cy="10522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400" b="1"/>
            <a:t>Процент </a:t>
          </a:r>
          <a:r>
            <a:rPr lang="ru-RU" sz="1400" b="1" baseline="0"/>
            <a:t> месячного ввода к соответствующему периоду прошлого года</a:t>
          </a:r>
          <a:endParaRPr lang="ru-RU" sz="1400" b="1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967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967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r">
              <a:defRPr sz="1200"/>
            </a:lvl1pPr>
          </a:lstStyle>
          <a:p>
            <a:fld id="{FD217406-E50C-4791-AAB2-6BA555A4B37E}" type="datetimeFigureOut">
              <a:rPr lang="ru-RU" smtClean="0"/>
              <a:pPr/>
              <a:t>16.11.2015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9671"/>
            <a:ext cx="2946400" cy="496966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r">
              <a:defRPr sz="1200"/>
            </a:lvl1pPr>
          </a:lstStyle>
          <a:p>
            <a:fld id="{ED8E5D7C-4F6A-4570-B6EF-6794F35A70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81682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967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967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r">
              <a:defRPr sz="1200"/>
            </a:lvl1pPr>
          </a:lstStyle>
          <a:p>
            <a:fld id="{850DD5F9-82FA-408E-88E4-EE59413BE026}" type="datetimeFigureOut">
              <a:rPr lang="ru-RU" smtClean="0"/>
              <a:pPr/>
              <a:t>16.11.2015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8" rIns="91438" bIns="4571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77552"/>
            <a:ext cx="5438775" cy="3909049"/>
          </a:xfrm>
          <a:prstGeom prst="rect">
            <a:avLst/>
          </a:prstGeom>
        </p:spPr>
        <p:txBody>
          <a:bodyPr vert="horz" lIns="91438" tIns="45718" rIns="91438" bIns="4571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258"/>
            <a:ext cx="2946400" cy="496967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31258"/>
            <a:ext cx="2946400" cy="496967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r">
              <a:defRPr sz="1200"/>
            </a:lvl1pPr>
          </a:lstStyle>
          <a:p>
            <a:fld id="{F28F1292-A225-4F8E-A4D7-38689BDC54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43919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F1292-A225-4F8E-A4D7-38689BDC54F8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407FC65-3EBD-4BCA-863B-5526D799E920}" type="datetime1">
              <a:rPr lang="ru-RU" smtClean="0"/>
              <a:pPr/>
              <a:t>16.11.2015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2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2C5E5E8-215C-434C-B58F-CF75B170F4A2}" type="datetime1">
              <a:rPr lang="ru-RU" smtClean="0"/>
              <a:pPr/>
              <a:t>16.11.2015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F1292-A225-4F8E-A4D7-38689BDC54F8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825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2C5E5E8-215C-434C-B58F-CF75B170F4A2}" type="datetime1">
              <a:rPr lang="ru-RU" smtClean="0"/>
              <a:pPr/>
              <a:t>16.11.2015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8F1292-A225-4F8E-A4D7-38689BDC54F8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825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1450"/>
            <a:ext cx="7772400" cy="3428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00450"/>
            <a:ext cx="6858000" cy="6858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A28EB-20FA-4191-A90F-EB1DFDD1D251}" type="datetime1">
              <a:rPr lang="ru-RU" smtClean="0"/>
              <a:pPr/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3634740"/>
            <a:ext cx="142876" cy="15087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36347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634B036-595E-4CE9-BD47-DD9199C356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2354-1244-4139-8467-FEC27C3A9157}" type="datetime1">
              <a:rPr lang="ru-RU" smtClean="0"/>
              <a:pPr/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B036-595E-4CE9-BD47-DD9199C356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69F4-7F9B-45FE-9BB2-944955FA7366}" type="datetime1">
              <a:rPr lang="ru-RU" smtClean="0"/>
              <a:pPr/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B036-595E-4CE9-BD47-DD9199C356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670B9-7BFA-4174-AF46-E82E3EDAF617}" type="datetime1">
              <a:rPr lang="ru-RU" smtClean="0"/>
              <a:pPr/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B036-595E-4CE9-BD47-DD9199C356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5851"/>
            <a:ext cx="7772400" cy="3240881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1451"/>
            <a:ext cx="7772400" cy="8001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E3B96-E7A9-4BF4-9321-FD19870176D8}" type="datetime1">
              <a:rPr lang="ru-RU" smtClean="0"/>
              <a:pPr/>
              <a:t>16.11.2015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4B036-595E-4CE9-BD47-DD9199C356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181101"/>
            <a:ext cx="329184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181101"/>
            <a:ext cx="329184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9104-FB5B-489D-89F8-685EA5E859F0}" type="datetime1">
              <a:rPr lang="ru-RU" smtClean="0"/>
              <a:pPr/>
              <a:t>16.11.2015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B036-595E-4CE9-BD47-DD9199C356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179576"/>
            <a:ext cx="3291840" cy="47982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1694525"/>
            <a:ext cx="3291840" cy="28803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179576"/>
            <a:ext cx="3291840" cy="47982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1694525"/>
            <a:ext cx="3291840" cy="28803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2FF2-2E63-4459-9F27-0AD99271CC0E}" type="datetime1">
              <a:rPr lang="ru-RU" smtClean="0"/>
              <a:pPr/>
              <a:t>16.11.2015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B036-595E-4CE9-BD47-DD9199C356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CDA1D-EA6B-417D-9B32-EE168E0EEB4A}" type="datetime1">
              <a:rPr lang="ru-RU" smtClean="0"/>
              <a:pPr/>
              <a:t>16.11.2015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B036-595E-4CE9-BD47-DD9199C356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106D4-FC96-443C-96FD-FC21E0D6D5E4}" type="datetime1">
              <a:rPr lang="ru-RU" smtClean="0"/>
              <a:pPr/>
              <a:t>16.11.2015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B036-595E-4CE9-BD47-DD9199C356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0"/>
            <a:ext cx="5111750" cy="33604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200150"/>
            <a:ext cx="3008313" cy="336042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D695E-46D2-4767-BB87-EDFDE2745664}" type="datetime1">
              <a:rPr lang="ru-RU" smtClean="0"/>
              <a:pPr/>
              <a:t>16.11.2015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B036-595E-4CE9-BD47-DD9199C356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3634740"/>
            <a:ext cx="142876" cy="15087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363474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286250"/>
            <a:ext cx="8153400" cy="3429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BC9F2-33A9-4A3C-AC5D-06DFBB568953}" type="datetime1">
              <a:rPr lang="ru-RU" smtClean="0"/>
              <a:pPr/>
              <a:t>16.11.2015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634B036-595E-4CE9-BD47-DD9199C356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714750"/>
            <a:ext cx="8153400" cy="5715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36347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4539"/>
            <a:ext cx="5791200" cy="1028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14451"/>
            <a:ext cx="7620000" cy="3280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A93FF0DF-C02C-4E70-B585-4178BF06105D}" type="datetime1">
              <a:rPr lang="ru-RU" smtClean="0"/>
              <a:pPr/>
              <a:t>16.11.2015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391843" y="4368483"/>
            <a:ext cx="9867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634B036-595E-4CE9-BD47-DD9199C356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028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028700"/>
            <a:ext cx="142876" cy="411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292" y="1635646"/>
            <a:ext cx="8584172" cy="172819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Реформирование законодательства о финансировании жилищного строительства с привлечением средств граждан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-4986"/>
            <a:ext cx="195262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19872" y="4443958"/>
            <a:ext cx="27649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Липецк, 16 ноября 2015 года</a:t>
            </a:r>
            <a:endParaRPr lang="ru-RU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28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478"/>
            <a:ext cx="1356295" cy="906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699542"/>
            <a:ext cx="7056784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1847912" y="95509"/>
            <a:ext cx="6838888" cy="604033"/>
          </a:xfrm>
          <a:prstGeom prst="rect">
            <a:avLst/>
          </a:prstGeom>
        </p:spPr>
        <p:txBody>
          <a:bodyPr vert="horz" lIns="81636" tIns="40818" rIns="81636" bIns="40818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Данные Росреестра за 9 месяцев</a:t>
            </a:r>
            <a:endParaRPr lang="ru-RU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46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478"/>
            <a:ext cx="1356295" cy="906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847912" y="205978"/>
            <a:ext cx="6838888" cy="604033"/>
          </a:xfrm>
          <a:prstGeom prst="rect">
            <a:avLst/>
          </a:prstGeom>
        </p:spPr>
        <p:txBody>
          <a:bodyPr vert="horz" lIns="81636" tIns="40818" rIns="81636" bIns="40818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Данные Росреестра за 9 месяцев</a:t>
            </a:r>
            <a:endParaRPr lang="ru-RU" sz="1800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823344"/>
              </p:ext>
            </p:extLst>
          </p:nvPr>
        </p:nvGraphicFramePr>
        <p:xfrm>
          <a:off x="467543" y="1203598"/>
          <a:ext cx="8328249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537"/>
                <a:gridCol w="1944216"/>
                <a:gridCol w="1559496"/>
              </a:tblGrid>
              <a:tr h="47105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 мес. 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 мес. 2014</a:t>
                      </a:r>
                      <a:endParaRPr lang="ru-RU" dirty="0"/>
                    </a:p>
                  </a:txBody>
                  <a:tcPr/>
                </a:tc>
              </a:tr>
              <a:tr h="47105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ДДУ с привлечением кредитных средств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26,3%</a:t>
                      </a:r>
                      <a:endParaRPr lang="ru-RU" dirty="0"/>
                    </a:p>
                  </a:txBody>
                  <a:tcPr/>
                </a:tc>
              </a:tr>
              <a:tr h="47105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ДДУ нежилых помещений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40 035 (-52%)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83 679</a:t>
                      </a:r>
                      <a:endParaRPr lang="ru-RU" dirty="0"/>
                    </a:p>
                  </a:txBody>
                  <a:tcPr/>
                </a:tc>
              </a:tr>
              <a:tr h="74109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Участников ДДУ зарегистрировавших права собственности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510 235 (+17%)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436 362 </a:t>
                      </a:r>
                      <a:endParaRPr lang="ru-RU" dirty="0"/>
                    </a:p>
                  </a:txBody>
                  <a:tcPr/>
                </a:tc>
              </a:tr>
              <a:tr h="47105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Внесение изменений в ДДУ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112 718  (+15,7%)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97 347 </a:t>
                      </a:r>
                      <a:endParaRPr lang="ru-RU" dirty="0"/>
                    </a:p>
                  </a:txBody>
                  <a:tcPr/>
                </a:tc>
              </a:tr>
              <a:tr h="47105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Уступок прав требования по ДДУ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136 463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133 718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74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847912" y="205978"/>
            <a:ext cx="6838888" cy="604033"/>
          </a:xfrm>
          <a:prstGeom prst="rect">
            <a:avLst/>
          </a:prstGeom>
        </p:spPr>
        <p:txBody>
          <a:bodyPr vert="horz" lIns="81636" tIns="40818" rIns="81636" bIns="40818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Динамика выручки строительных компаний</a:t>
            </a:r>
            <a:endParaRPr lang="ru-RU" sz="18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20472" y="480494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976614730"/>
              </p:ext>
            </p:extLst>
          </p:nvPr>
        </p:nvGraphicFramePr>
        <p:xfrm>
          <a:off x="251520" y="771550"/>
          <a:ext cx="842493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478"/>
            <a:ext cx="1356295" cy="906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628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771800" y="205978"/>
            <a:ext cx="5915000" cy="421556"/>
          </a:xfrm>
          <a:prstGeom prst="rect">
            <a:avLst/>
          </a:prstGeom>
        </p:spPr>
        <p:txBody>
          <a:bodyPr vert="horz" lIns="81636" tIns="40818" rIns="81636" bIns="40818" rtlCol="0" anchor="ctr">
            <a:normAutofit fontScale="77500" lnSpcReduction="20000"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tx2"/>
                </a:solidFill>
              </a:rPr>
              <a:t>Финансирование жилищного строительства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243" y="699542"/>
            <a:ext cx="82809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2014 год</a:t>
            </a:r>
          </a:p>
          <a:p>
            <a:pPr algn="just">
              <a:spcAft>
                <a:spcPts val="600"/>
              </a:spcAft>
            </a:pP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Ведено</a:t>
            </a:r>
            <a:r>
              <a:rPr lang="ru-RU" sz="1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- </a:t>
            </a:r>
            <a:r>
              <a:rPr lang="ru-RU" sz="1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84,2 </a:t>
            </a:r>
            <a:r>
              <a:rPr lang="ru-RU" sz="18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млн.кв.м</a:t>
            </a: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жилья</a:t>
            </a:r>
            <a:r>
              <a:rPr lang="ru-RU" sz="1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в том числе: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36,2 </a:t>
            </a:r>
            <a:r>
              <a:rPr lang="ru-RU" sz="1400" dirty="0" err="1">
                <a:solidFill>
                  <a:schemeClr val="tx2"/>
                </a:solidFill>
              </a:rPr>
              <a:t>млн.кв.м</a:t>
            </a:r>
            <a:r>
              <a:rPr lang="ru-RU" sz="1400" dirty="0">
                <a:solidFill>
                  <a:schemeClr val="tx2"/>
                </a:solidFill>
              </a:rPr>
              <a:t>. </a:t>
            </a:r>
            <a:r>
              <a:rPr lang="ru-RU" sz="1400" dirty="0" smtClean="0">
                <a:solidFill>
                  <a:schemeClr val="tx2"/>
                </a:solidFill>
              </a:rPr>
              <a:t>- индивидуальными застройщиками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48</a:t>
            </a:r>
            <a:r>
              <a:rPr lang="ru-RU" sz="1400" dirty="0" smtClean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млн.кв.м</a:t>
            </a:r>
            <a:r>
              <a:rPr lang="ru-RU" sz="1400" dirty="0">
                <a:solidFill>
                  <a:schemeClr val="tx2"/>
                </a:solidFill>
              </a:rPr>
              <a:t>. </a:t>
            </a:r>
            <a:r>
              <a:rPr lang="ru-RU" sz="1400" dirty="0" smtClean="0">
                <a:solidFill>
                  <a:schemeClr val="tx2"/>
                </a:solidFill>
              </a:rPr>
              <a:t>- застройщиками юридическими лицами (в </a:t>
            </a:r>
            <a:r>
              <a:rPr lang="ru-RU" sz="1400" dirty="0" err="1" smtClean="0">
                <a:solidFill>
                  <a:schemeClr val="tx2"/>
                </a:solidFill>
              </a:rPr>
              <a:t>т.ч</a:t>
            </a:r>
            <a:r>
              <a:rPr lang="ru-RU" sz="1400" dirty="0" smtClean="0">
                <a:solidFill>
                  <a:schemeClr val="tx2"/>
                </a:solidFill>
              </a:rPr>
              <a:t>. ЖСК – </a:t>
            </a:r>
            <a:r>
              <a:rPr lang="ru-RU" sz="1400" b="1" dirty="0" smtClean="0">
                <a:solidFill>
                  <a:schemeClr val="tx2"/>
                </a:solidFill>
              </a:rPr>
              <a:t>0,37</a:t>
            </a:r>
            <a:r>
              <a:rPr lang="ru-RU" sz="1400" dirty="0" smtClean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млн.кв.м</a:t>
            </a:r>
            <a:r>
              <a:rPr lang="ru-RU" sz="1400" dirty="0" smtClean="0">
                <a:solidFill>
                  <a:schemeClr val="tx2"/>
                </a:solidFill>
              </a:rPr>
              <a:t>.)</a:t>
            </a:r>
          </a:p>
          <a:p>
            <a:pPr algn="just">
              <a:spcAft>
                <a:spcPts val="600"/>
              </a:spcAft>
            </a:pPr>
            <a:endParaRPr lang="ru-RU" sz="1400" dirty="0" smtClean="0">
              <a:solidFill>
                <a:schemeClr val="tx2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ru-RU" sz="1400" dirty="0" smtClean="0">
                <a:solidFill>
                  <a:schemeClr val="tx2"/>
                </a:solidFill>
              </a:rPr>
              <a:t>Застройщиками заключено договоров участия в </a:t>
            </a:r>
            <a:r>
              <a:rPr lang="ru-RU" sz="1400" dirty="0">
                <a:solidFill>
                  <a:schemeClr val="tx2"/>
                </a:solidFill>
              </a:rPr>
              <a:t>долевом строительстве </a:t>
            </a:r>
            <a:r>
              <a:rPr lang="ru-RU" sz="1400" dirty="0" smtClean="0">
                <a:solidFill>
                  <a:schemeClr val="tx2"/>
                </a:solidFill>
              </a:rPr>
              <a:t>– </a:t>
            </a:r>
            <a:r>
              <a:rPr lang="ru-RU" sz="1800" b="1" dirty="0" smtClean="0">
                <a:solidFill>
                  <a:schemeClr val="tx2"/>
                </a:solidFill>
              </a:rPr>
              <a:t>846 753 </a:t>
            </a:r>
            <a:r>
              <a:rPr lang="ru-RU" sz="1050" dirty="0" smtClean="0">
                <a:solidFill>
                  <a:schemeClr val="tx2"/>
                </a:solidFill>
              </a:rPr>
              <a:t>(Росреестр – отчет за 2014 г.)</a:t>
            </a:r>
            <a:endParaRPr lang="ru-RU" sz="1800" dirty="0">
              <a:solidFill>
                <a:schemeClr val="tx2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ru-RU" sz="1400" dirty="0" smtClean="0">
                <a:solidFill>
                  <a:schemeClr val="tx2"/>
                </a:solidFill>
              </a:rPr>
              <a:t>Средняя площадь квартир – </a:t>
            </a:r>
            <a:r>
              <a:rPr lang="ru-RU" sz="1800" b="1" dirty="0" smtClean="0">
                <a:solidFill>
                  <a:schemeClr val="tx2"/>
                </a:solidFill>
              </a:rPr>
              <a:t>74,9</a:t>
            </a:r>
            <a:r>
              <a:rPr lang="ru-RU" sz="1400" dirty="0" smtClean="0">
                <a:solidFill>
                  <a:schemeClr val="tx2"/>
                </a:solidFill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</a:rPr>
              <a:t>кв.м</a:t>
            </a:r>
            <a:r>
              <a:rPr lang="ru-RU" sz="1400" dirty="0" smtClean="0">
                <a:solidFill>
                  <a:schemeClr val="tx2"/>
                </a:solidFill>
              </a:rPr>
              <a:t>., средняя </a:t>
            </a:r>
            <a:r>
              <a:rPr lang="ru-RU" sz="1400" dirty="0">
                <a:solidFill>
                  <a:schemeClr val="tx2"/>
                </a:solidFill>
              </a:rPr>
              <a:t>цена 1 </a:t>
            </a:r>
            <a:r>
              <a:rPr lang="ru-RU" sz="1400" dirty="0" err="1">
                <a:solidFill>
                  <a:schemeClr val="tx2"/>
                </a:solidFill>
              </a:rPr>
              <a:t>кв.метра</a:t>
            </a:r>
            <a:r>
              <a:rPr lang="ru-RU" sz="1400" dirty="0">
                <a:solidFill>
                  <a:schemeClr val="tx2"/>
                </a:solidFill>
              </a:rPr>
              <a:t> общей площади проданных квартир на первичном рынке – </a:t>
            </a:r>
            <a:r>
              <a:rPr lang="ru-RU" sz="1800" b="1" dirty="0">
                <a:solidFill>
                  <a:schemeClr val="tx2"/>
                </a:solidFill>
              </a:rPr>
              <a:t>51 714 </a:t>
            </a:r>
            <a:r>
              <a:rPr lang="ru-RU" sz="1400" dirty="0" smtClean="0">
                <a:solidFill>
                  <a:schemeClr val="tx2"/>
                </a:solidFill>
              </a:rPr>
              <a:t>рублей </a:t>
            </a:r>
            <a:r>
              <a:rPr lang="ru-RU" sz="1050" dirty="0">
                <a:solidFill>
                  <a:schemeClr val="tx2"/>
                </a:solidFill>
              </a:rPr>
              <a:t>(</a:t>
            </a:r>
            <a:r>
              <a:rPr lang="ru-RU" sz="1050" dirty="0" smtClean="0">
                <a:solidFill>
                  <a:schemeClr val="tx2"/>
                </a:solidFill>
              </a:rPr>
              <a:t>Росстат </a:t>
            </a:r>
            <a:r>
              <a:rPr lang="ru-RU" sz="1050" dirty="0">
                <a:solidFill>
                  <a:schemeClr val="tx2"/>
                </a:solidFill>
              </a:rPr>
              <a:t>– отчет за 2014 г.)</a:t>
            </a:r>
          </a:p>
          <a:p>
            <a:pPr algn="just">
              <a:spcAft>
                <a:spcPts val="600"/>
              </a:spcAft>
            </a:pPr>
            <a:endParaRPr lang="ru-RU" sz="1400" dirty="0" smtClean="0">
              <a:solidFill>
                <a:schemeClr val="tx2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ru-RU" sz="1400" dirty="0" smtClean="0">
                <a:solidFill>
                  <a:srgbClr val="FF0000"/>
                </a:solidFill>
              </a:rPr>
              <a:t>Расчетное количество </a:t>
            </a:r>
            <a:r>
              <a:rPr lang="ru-RU" sz="1400" dirty="0" err="1" smtClean="0">
                <a:solidFill>
                  <a:srgbClr val="FF0000"/>
                </a:solidFill>
              </a:rPr>
              <a:t>кв.м</a:t>
            </a:r>
            <a:r>
              <a:rPr lang="ru-RU" sz="1400" dirty="0" smtClean="0">
                <a:solidFill>
                  <a:srgbClr val="FF0000"/>
                </a:solidFill>
              </a:rPr>
              <a:t>. жилья</a:t>
            </a:r>
            <a:r>
              <a:rPr lang="ru-RU" sz="1400" dirty="0" smtClean="0">
                <a:solidFill>
                  <a:schemeClr val="tx2"/>
                </a:solidFill>
              </a:rPr>
              <a:t>, которое планируется построить застройщиками за счет средств граждан </a:t>
            </a:r>
            <a:r>
              <a:rPr lang="ru-RU" sz="1400" dirty="0">
                <a:solidFill>
                  <a:schemeClr val="tx2"/>
                </a:solidFill>
              </a:rPr>
              <a:t>по договорам ДДУ, заключенным в 2014 </a:t>
            </a:r>
            <a:r>
              <a:rPr lang="ru-RU" sz="1400" dirty="0" smtClean="0">
                <a:solidFill>
                  <a:schemeClr val="tx2"/>
                </a:solidFill>
              </a:rPr>
              <a:t>году: </a:t>
            </a:r>
            <a:r>
              <a:rPr lang="ru-RU" sz="1400" b="1" dirty="0">
                <a:solidFill>
                  <a:schemeClr val="tx2"/>
                </a:solidFill>
              </a:rPr>
              <a:t>846 753 х 74,9 </a:t>
            </a:r>
            <a:r>
              <a:rPr lang="ru-RU" sz="1400" b="1" dirty="0" smtClean="0">
                <a:solidFill>
                  <a:schemeClr val="tx2"/>
                </a:solidFill>
              </a:rPr>
              <a:t>= </a:t>
            </a:r>
            <a:r>
              <a:rPr lang="ru-RU" sz="1800" b="1" dirty="0">
                <a:solidFill>
                  <a:schemeClr val="tx2"/>
                </a:solidFill>
              </a:rPr>
              <a:t>63,4 </a:t>
            </a:r>
            <a:r>
              <a:rPr lang="ru-RU" sz="1800" b="1" dirty="0" err="1" smtClean="0">
                <a:solidFill>
                  <a:schemeClr val="tx2"/>
                </a:solidFill>
              </a:rPr>
              <a:t>млн.кв.м</a:t>
            </a:r>
            <a:r>
              <a:rPr lang="ru-RU" sz="1800" b="1" dirty="0" smtClean="0">
                <a:solidFill>
                  <a:schemeClr val="tx2"/>
                </a:solidFill>
              </a:rPr>
              <a:t>.</a:t>
            </a:r>
            <a:endParaRPr lang="ru-RU" sz="1800" b="1" dirty="0">
              <a:solidFill>
                <a:schemeClr val="tx2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ru-RU" sz="14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Расчетный объем обязательств граждан </a:t>
            </a:r>
            <a:r>
              <a:rPr lang="ru-RU" sz="1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 договорам ДДУ, заключенным в 2014 году:</a:t>
            </a:r>
          </a:p>
          <a:p>
            <a:pPr algn="just">
              <a:spcAft>
                <a:spcPts val="600"/>
              </a:spcAft>
            </a:pPr>
            <a:r>
              <a:rPr lang="ru-RU" sz="1400" b="1" dirty="0" smtClean="0">
                <a:solidFill>
                  <a:schemeClr val="tx2"/>
                </a:solidFill>
              </a:rPr>
              <a:t>846 753 х 74,9 х 51 714 = </a:t>
            </a:r>
            <a:r>
              <a:rPr lang="ru-RU" sz="1800" b="1" dirty="0" smtClean="0">
                <a:solidFill>
                  <a:schemeClr val="tx2"/>
                </a:solidFill>
              </a:rPr>
              <a:t>3,28 </a:t>
            </a:r>
            <a:r>
              <a:rPr lang="ru-RU" sz="1800" b="1" dirty="0" err="1" smtClean="0">
                <a:solidFill>
                  <a:schemeClr val="tx2"/>
                </a:solidFill>
              </a:rPr>
              <a:t>трлн.руб</a:t>
            </a:r>
            <a:r>
              <a:rPr lang="ru-RU" sz="1800" b="1" dirty="0" smtClean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820472" y="480494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373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847912" y="205978"/>
            <a:ext cx="6838888" cy="604033"/>
          </a:xfrm>
          <a:prstGeom prst="rect">
            <a:avLst/>
          </a:prstGeom>
        </p:spPr>
        <p:txBody>
          <a:bodyPr vert="horz" lIns="81636" tIns="40818" rIns="81636" bIns="40818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Проблемы</a:t>
            </a:r>
            <a:endParaRPr lang="ru-RU" sz="18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4439" y="915566"/>
            <a:ext cx="82809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ru-RU" sz="18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Механизм банковского поручительства не работает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Механизм страхования недостаточно обеспечен страховыми резервами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Институты ответственности застройщиков и государственного контроля в недостаточной мере предотвращают появление обманутых дольщиков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820472" y="480494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628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847912" y="205978"/>
            <a:ext cx="6838888" cy="604033"/>
          </a:xfrm>
          <a:prstGeom prst="rect">
            <a:avLst/>
          </a:prstGeom>
        </p:spPr>
        <p:txBody>
          <a:bodyPr vert="horz" lIns="81636" tIns="40818" rIns="81636" bIns="40818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Задачи</a:t>
            </a:r>
            <a:endParaRPr lang="ru-RU" sz="18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20472" y="480494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4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011381"/>
            <a:ext cx="8280920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1</a:t>
            </a:r>
            <a:r>
              <a:rPr lang="ru-RU" b="1" dirty="0" smtClean="0">
                <a:solidFill>
                  <a:schemeClr val="tx2"/>
                </a:solidFill>
              </a:rPr>
              <a:t>.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Снижение доли средств граждан в финансировании жилищного строительства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5218" y="2500777"/>
            <a:ext cx="8265253" cy="136711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2.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Снижение рисков граждан при использовании их средств</a:t>
            </a:r>
            <a:r>
              <a:rPr lang="ru-RU" b="1" dirty="0">
                <a:solidFill>
                  <a:schemeClr val="tx2"/>
                </a:solidFill>
              </a:rPr>
              <a:t> для финансирования жилищного строительства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98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847912" y="205979"/>
            <a:ext cx="6838888" cy="421556"/>
          </a:xfrm>
          <a:prstGeom prst="rect">
            <a:avLst/>
          </a:prstGeom>
        </p:spPr>
        <p:txBody>
          <a:bodyPr vert="horz" lIns="81636" tIns="40818" rIns="81636" bIns="40818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1800" b="1" dirty="0">
                <a:solidFill>
                  <a:schemeClr val="tx2"/>
                </a:solidFill>
              </a:rPr>
              <a:t>Снижение </a:t>
            </a:r>
            <a:r>
              <a:rPr lang="ru-RU" sz="1800" b="1" dirty="0" smtClean="0">
                <a:solidFill>
                  <a:schemeClr val="tx2"/>
                </a:solidFill>
              </a:rPr>
              <a:t>доли средств граждан</a:t>
            </a:r>
            <a:endParaRPr lang="ru-RU" sz="18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20472" y="480494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059582"/>
            <a:ext cx="2664296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1.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Увеличение доли средств банков в финансировании жилищного строительства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54504" y="2931790"/>
            <a:ext cx="2649344" cy="151216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2.</a:t>
            </a:r>
            <a:endParaRPr lang="ru-RU" b="1" dirty="0">
              <a:solidFill>
                <a:schemeClr val="tx2"/>
              </a:solidFill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Увеличение доли собственных средств застройщиков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419872" y="627534"/>
            <a:ext cx="5376163" cy="183127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снижение </a:t>
            </a:r>
            <a:r>
              <a:rPr lang="ru-RU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ставки </a:t>
            </a: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банковского кредитования застройщиков за </a:t>
            </a:r>
            <a:r>
              <a:rPr lang="ru-RU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счет </a:t>
            </a: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внедрения института аккумуляции </a:t>
            </a:r>
            <a:r>
              <a:rPr lang="ru-RU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 </a:t>
            </a:r>
            <a:r>
              <a:rPr lang="ru-RU" sz="1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эскроу-счетах</a:t>
            </a:r>
            <a:r>
              <a:rPr lang="ru-RU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средств граждан, желающих приобрести строящееся </a:t>
            </a: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жилье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использование схемы </a:t>
            </a:r>
            <a:r>
              <a:rPr lang="ru-RU" sz="1800" dirty="0" err="1" smtClean="0">
                <a:solidFill>
                  <a:schemeClr val="tx2"/>
                </a:solidFill>
              </a:rPr>
              <a:t>эскроу</a:t>
            </a:r>
            <a:r>
              <a:rPr lang="ru-RU" sz="1800" dirty="0" smtClean="0">
                <a:solidFill>
                  <a:schemeClr val="tx2"/>
                </a:solidFill>
              </a:rPr>
              <a:t>-счетов освобождает застройщика от </a:t>
            </a:r>
            <a:r>
              <a:rPr lang="ru-RU" sz="1800" dirty="0" err="1" smtClean="0">
                <a:solidFill>
                  <a:schemeClr val="tx2"/>
                </a:solidFill>
              </a:rPr>
              <a:t>страхованиия</a:t>
            </a:r>
            <a:endParaRPr lang="ru-RU" sz="1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19872" y="3087709"/>
            <a:ext cx="5376162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</a:t>
            </a: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становление минимальных требований к размеру собственного капитала застройщика – юридического лица, привлекающего средства граждан</a:t>
            </a:r>
            <a:endParaRPr lang="ru-RU" sz="1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8798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847912" y="205978"/>
            <a:ext cx="6838888" cy="604033"/>
          </a:xfrm>
          <a:prstGeom prst="rect">
            <a:avLst/>
          </a:prstGeom>
        </p:spPr>
        <p:txBody>
          <a:bodyPr vert="horz" lIns="81636" tIns="40818" rIns="81636" bIns="40818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Снижение рисков граждан</a:t>
            </a:r>
            <a:endParaRPr lang="ru-RU" sz="18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20472" y="480494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40005" y="843558"/>
            <a:ext cx="2303803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1.</a:t>
            </a:r>
            <a:endParaRPr lang="ru-RU" b="1" dirty="0">
              <a:solidFill>
                <a:schemeClr val="tx2"/>
              </a:solidFill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Сокращение рисков граждан в схеме ЖСК 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59831" y="2345853"/>
            <a:ext cx="5734059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</a:t>
            </a: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тсутствие в негативных реестрах</a:t>
            </a:r>
            <a:endParaRPr lang="ru-RU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отсутствие задолженности перед бюджетом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уточнение нормативов финансовой устойчивости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2"/>
                </a:solidFill>
              </a:rPr>
              <a:t>введение аудита соблюдения нормативов финансовой устойчивости</a:t>
            </a:r>
            <a:r>
              <a:rPr lang="ru-RU" sz="1400" dirty="0" smtClean="0">
                <a:solidFill>
                  <a:schemeClr val="tx2"/>
                </a:solidFill>
              </a:rPr>
              <a:t> (для добровольного применения)</a:t>
            </a:r>
            <a:endParaRPr lang="ru-RU" sz="1800" dirty="0" smtClean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59832" y="917307"/>
            <a:ext cx="5734059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запрет рекламы продажи квартир в ЖСК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введение отчетности для ЖСК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40005" y="2499742"/>
            <a:ext cx="2294049" cy="116955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2</a:t>
            </a:r>
            <a:r>
              <a:rPr lang="ru-RU" b="1" dirty="0" smtClean="0">
                <a:solidFill>
                  <a:schemeClr val="tx2"/>
                </a:solidFill>
              </a:rPr>
              <a:t>.</a:t>
            </a:r>
            <a:endParaRPr lang="ru-RU" b="1" dirty="0">
              <a:solidFill>
                <a:schemeClr val="tx2"/>
              </a:solidFill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Повышение требований к застройщикам 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29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847912" y="205979"/>
            <a:ext cx="6838888" cy="277539"/>
          </a:xfrm>
          <a:prstGeom prst="rect">
            <a:avLst/>
          </a:prstGeom>
        </p:spPr>
        <p:txBody>
          <a:bodyPr vert="horz" lIns="81636" tIns="40818" rIns="81636" bIns="40818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Снижение рисков граждан</a:t>
            </a:r>
            <a:endParaRPr lang="ru-RU" sz="18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48465" y="4731990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9" y="987574"/>
            <a:ext cx="2088232" cy="12241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3</a:t>
            </a:r>
            <a:r>
              <a:rPr lang="ru-RU" b="1" dirty="0" smtClean="0">
                <a:solidFill>
                  <a:schemeClr val="tx2"/>
                </a:solidFill>
              </a:rPr>
              <a:t>.</a:t>
            </a:r>
            <a:endParaRPr lang="ru-RU" b="1" dirty="0">
              <a:solidFill>
                <a:schemeClr val="tx2"/>
              </a:solidFill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Совершенствование государственного контроля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55777" y="771550"/>
            <a:ext cx="6048672" cy="240065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</a:t>
            </a: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едение отчетности застройщиков по: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целевому использованию средств дольщиков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реестру заключенных договоров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соблюдению графика строительства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акцентирование государственного контроля на соблюдении целевого использования средств дольщиков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подача отчетов через единую информационную систему ФНС с использованием ЭЦП</a:t>
            </a:r>
            <a:endParaRPr lang="ru-RU" sz="14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9" y="3579862"/>
            <a:ext cx="2088232" cy="8640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4</a:t>
            </a:r>
            <a:r>
              <a:rPr lang="ru-RU" b="1" dirty="0" smtClean="0">
                <a:solidFill>
                  <a:schemeClr val="tx2"/>
                </a:solidFill>
              </a:rPr>
              <a:t>.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Учет средств дольщиков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55777" y="3688744"/>
            <a:ext cx="6048672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</a:t>
            </a: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бязательный учет средств дольщиков на отдельном счете застройщика на каждый проект</a:t>
            </a:r>
          </a:p>
        </p:txBody>
      </p:sp>
    </p:spTree>
    <p:extLst>
      <p:ext uri="{BB962C8B-B14F-4D97-AF65-F5344CB8AC3E}">
        <p14:creationId xmlns:p14="http://schemas.microsoft.com/office/powerpoint/2010/main" val="360187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847912" y="205979"/>
            <a:ext cx="6838888" cy="302016"/>
          </a:xfrm>
          <a:prstGeom prst="rect">
            <a:avLst/>
          </a:prstGeom>
        </p:spPr>
        <p:txBody>
          <a:bodyPr vert="horz" lIns="81636" tIns="40818" rIns="81636" bIns="40818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Снижение рисков граждан</a:t>
            </a:r>
            <a:endParaRPr lang="ru-RU" sz="18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20472" y="480494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203848" y="1491630"/>
            <a:ext cx="5682257" cy="17543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актуализация направлений целевого использования средств дольщиков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ужесточение ответственности застройщиков за нецелевое использование средств дольщиков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введение института аудита целевого использования средств  дольщиков </a:t>
            </a: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(для добровольного применения)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1851670"/>
            <a:ext cx="2421737" cy="99159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5</a:t>
            </a:r>
            <a:r>
              <a:rPr lang="ru-RU" b="1" dirty="0" smtClean="0">
                <a:solidFill>
                  <a:schemeClr val="tx2"/>
                </a:solidFill>
              </a:rPr>
              <a:t>.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Целевое использование средств дольщиков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92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847912" y="205978"/>
            <a:ext cx="6838888" cy="604033"/>
          </a:xfrm>
          <a:prstGeom prst="rect">
            <a:avLst/>
          </a:prstGeom>
        </p:spPr>
        <p:txBody>
          <a:bodyPr vert="horz" lIns="81636" tIns="40818" rIns="81636" bIns="40818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Динамика  ввода жилья за </a:t>
            </a:r>
            <a:r>
              <a:rPr lang="en-US" sz="1800" b="1" dirty="0" smtClean="0">
                <a:solidFill>
                  <a:schemeClr val="tx2"/>
                </a:solidFill>
              </a:rPr>
              <a:t>9</a:t>
            </a:r>
            <a:r>
              <a:rPr lang="ru-RU" sz="1800" b="1" dirty="0" smtClean="0">
                <a:solidFill>
                  <a:schemeClr val="tx2"/>
                </a:solidFill>
              </a:rPr>
              <a:t> месяцев</a:t>
            </a:r>
            <a:endParaRPr lang="ru-RU" sz="1800" b="1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478"/>
            <a:ext cx="1356295" cy="906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51162086"/>
              </p:ext>
            </p:extLst>
          </p:nvPr>
        </p:nvGraphicFramePr>
        <p:xfrm>
          <a:off x="1115616" y="1029880"/>
          <a:ext cx="7488832" cy="3564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7628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847912" y="233914"/>
            <a:ext cx="6838888" cy="302016"/>
          </a:xfrm>
          <a:prstGeom prst="rect">
            <a:avLst/>
          </a:prstGeom>
        </p:spPr>
        <p:txBody>
          <a:bodyPr vert="horz" lIns="81636" tIns="40818" rIns="81636" bIns="40818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Снижение рисков граждан</a:t>
            </a:r>
            <a:endParaRPr lang="ru-RU" sz="18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20472" y="480494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963588"/>
            <a:ext cx="2160240" cy="146414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</a:rPr>
              <a:t>6</a:t>
            </a:r>
            <a:r>
              <a:rPr lang="ru-RU" b="1" dirty="0" smtClean="0">
                <a:solidFill>
                  <a:schemeClr val="tx2"/>
                </a:solidFill>
              </a:rPr>
              <a:t>.</a:t>
            </a:r>
            <a:endParaRPr lang="ru-RU" b="1" dirty="0">
              <a:solidFill>
                <a:schemeClr val="tx2"/>
              </a:solidFill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Развитие института проектной декларации (ПД)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74260" y="818498"/>
            <a:ext cx="6094099" cy="17543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подача ПД в контролирующий орган путем заполнения формы на едином сайте с </a:t>
            </a:r>
            <a:r>
              <a:rPr lang="ru-RU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использованием ЭЦП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введение </a:t>
            </a:r>
            <a:r>
              <a:rPr lang="ru-RU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ответственности за несвоевременную подачу </a:t>
            </a: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ПД в контролирующий орган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Единая форма ПД, утверждаемая Минстроем России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Договор ДДУ должен соответствовать ПД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528" y="2715766"/>
            <a:ext cx="8457035" cy="18466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2"/>
                </a:solidFill>
              </a:rPr>
              <a:t>дополнение ПД сведениями: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2"/>
                </a:solidFill>
              </a:rPr>
              <a:t>контактные данные застройщика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2"/>
                </a:solidFill>
              </a:rPr>
              <a:t>о коммерческом обозначении, используемом в рекламе (группа компаний, жилой комплекс)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2"/>
                </a:solidFill>
              </a:rPr>
              <a:t>о договоре комплексного освоения территории или развития застроенной территории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2"/>
                </a:solidFill>
              </a:rPr>
              <a:t>о лицах, выполнивших инженерные изыскания, проектирование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2"/>
                </a:solidFill>
              </a:rPr>
              <a:t>о технических условиях на подключение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2"/>
                </a:solidFill>
              </a:rPr>
              <a:t>о проектных характеристиках общего имущества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2"/>
                </a:solidFill>
              </a:rPr>
              <a:t>о переносах срока ввода объекта; о переносах сроков ввода ранее введенных объектов; разделение планируемого срока ввода объекта и срока передачи объекта</a:t>
            </a:r>
          </a:p>
        </p:txBody>
      </p:sp>
    </p:spTree>
    <p:extLst>
      <p:ext uri="{BB962C8B-B14F-4D97-AF65-F5344CB8AC3E}">
        <p14:creationId xmlns:p14="http://schemas.microsoft.com/office/powerpoint/2010/main" val="58867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847912" y="205979"/>
            <a:ext cx="6838888" cy="302016"/>
          </a:xfrm>
          <a:prstGeom prst="rect">
            <a:avLst/>
          </a:prstGeom>
        </p:spPr>
        <p:txBody>
          <a:bodyPr vert="horz" lIns="81636" tIns="40818" rIns="81636" bIns="40818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Снижение рисков граждан</a:t>
            </a:r>
            <a:endParaRPr lang="ru-RU" sz="18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20472" y="4804946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963588"/>
            <a:ext cx="2160240" cy="146414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7.</a:t>
            </a:r>
            <a:endParaRPr lang="ru-RU" b="1" dirty="0">
              <a:solidFill>
                <a:schemeClr val="tx2"/>
              </a:solidFill>
            </a:endParaRP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Информационная открытость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96376" y="699542"/>
            <a:ext cx="6094099" cy="253915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</a:rPr>
              <a:t>введение понятия </a:t>
            </a:r>
            <a:r>
              <a:rPr lang="ru-RU" dirty="0">
                <a:solidFill>
                  <a:schemeClr val="tx2"/>
                </a:solidFill>
              </a:rPr>
              <a:t>«официальный сайт застройщика» - сайт, доменное имя которого принадлежит застройщику или </a:t>
            </a:r>
            <a:r>
              <a:rPr lang="ru-RU" dirty="0" smtClean="0">
                <a:solidFill>
                  <a:schemeClr val="tx2"/>
                </a:solidFill>
              </a:rPr>
              <a:t>участнику группы компаний</a:t>
            </a:r>
            <a:endParaRPr lang="ru-RU" dirty="0">
              <a:solidFill>
                <a:schemeClr val="tx2"/>
              </a:solidFill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2"/>
                </a:solidFill>
              </a:rPr>
              <a:t>на официальном сайте </a:t>
            </a:r>
            <a:r>
              <a:rPr lang="ru-RU" dirty="0" smtClean="0">
                <a:solidFill>
                  <a:schemeClr val="tx2"/>
                </a:solidFill>
              </a:rPr>
              <a:t>застройщика должны </a:t>
            </a:r>
            <a:r>
              <a:rPr lang="ru-RU" dirty="0">
                <a:solidFill>
                  <a:schemeClr val="tx2"/>
                </a:solidFill>
              </a:rPr>
              <a:t>размещаться электронные копии </a:t>
            </a:r>
            <a:r>
              <a:rPr lang="ru-RU" dirty="0" smtClean="0">
                <a:solidFill>
                  <a:schemeClr val="tx2"/>
                </a:solidFill>
              </a:rPr>
              <a:t>ПД, </a:t>
            </a:r>
            <a:r>
              <a:rPr lang="ru-RU" dirty="0">
                <a:solidFill>
                  <a:schemeClr val="tx2"/>
                </a:solidFill>
              </a:rPr>
              <a:t>разрешений на строительство, технических условий, иных документов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pc="-20" dirty="0">
                <a:solidFill>
                  <a:schemeClr val="tx2"/>
                </a:solidFill>
              </a:rPr>
              <a:t>срок размещения </a:t>
            </a:r>
            <a:r>
              <a:rPr lang="ru-RU" spc="-20" dirty="0" smtClean="0">
                <a:solidFill>
                  <a:schemeClr val="tx2"/>
                </a:solidFill>
              </a:rPr>
              <a:t>ПД – </a:t>
            </a:r>
            <a:r>
              <a:rPr lang="ru-RU" spc="-20" dirty="0">
                <a:solidFill>
                  <a:schemeClr val="tx2"/>
                </a:solidFill>
              </a:rPr>
              <a:t>до направления в контролирующий </a:t>
            </a:r>
            <a:r>
              <a:rPr lang="ru-RU" spc="-20" dirty="0" smtClean="0">
                <a:solidFill>
                  <a:schemeClr val="tx2"/>
                </a:solidFill>
              </a:rPr>
              <a:t>орган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</a:rPr>
              <a:t>Минстрой России – утверждает требования к размещению информации на сайте застройщика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3440" y="3486368"/>
            <a:ext cx="8457035" cy="3385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</a:rPr>
              <a:t>создание Единого реестра застройщиков, привлекающих средства граждан. Ведет - ФНС</a:t>
            </a:r>
          </a:p>
        </p:txBody>
      </p:sp>
    </p:spTree>
    <p:extLst>
      <p:ext uri="{BB962C8B-B14F-4D97-AF65-F5344CB8AC3E}">
        <p14:creationId xmlns:p14="http://schemas.microsoft.com/office/powerpoint/2010/main" val="206110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847912" y="205978"/>
            <a:ext cx="6838888" cy="604033"/>
          </a:xfrm>
          <a:prstGeom prst="rect">
            <a:avLst/>
          </a:prstGeom>
        </p:spPr>
        <p:txBody>
          <a:bodyPr vert="horz" lIns="81636" tIns="40818" rIns="81636" bIns="40818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Ввод жилья в </a:t>
            </a:r>
            <a:r>
              <a:rPr lang="en-US" sz="1800" b="1" dirty="0" smtClean="0">
                <a:solidFill>
                  <a:schemeClr val="tx2"/>
                </a:solidFill>
              </a:rPr>
              <a:t>IV </a:t>
            </a:r>
            <a:r>
              <a:rPr lang="ru-RU" sz="1800" b="1" dirty="0" smtClean="0">
                <a:solidFill>
                  <a:schemeClr val="tx2"/>
                </a:solidFill>
              </a:rPr>
              <a:t>квартале</a:t>
            </a:r>
            <a:endParaRPr lang="ru-RU" sz="1800" b="1" dirty="0">
              <a:solidFill>
                <a:schemeClr val="tx2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56295" cy="906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75656" y="1275606"/>
            <a:ext cx="6696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2014 год – ввод </a:t>
            </a:r>
            <a:r>
              <a:rPr lang="en-US" dirty="0" smtClean="0"/>
              <a:t>IV</a:t>
            </a:r>
            <a:r>
              <a:rPr lang="ru-RU" dirty="0" smtClean="0"/>
              <a:t> квартала 36 </a:t>
            </a:r>
            <a:r>
              <a:rPr lang="ru-RU" dirty="0" err="1" smtClean="0"/>
              <a:t>млн.кв.м</a:t>
            </a:r>
            <a:r>
              <a:rPr lang="ru-RU" dirty="0" smtClean="0"/>
              <a:t>., в </a:t>
            </a:r>
            <a:r>
              <a:rPr lang="ru-RU" dirty="0" err="1" smtClean="0"/>
              <a:t>т.ч</a:t>
            </a:r>
            <a:r>
              <a:rPr lang="ru-RU" dirty="0" smtClean="0"/>
              <a:t>. застройщики </a:t>
            </a:r>
            <a:r>
              <a:rPr lang="ru-RU" b="1" dirty="0" smtClean="0"/>
              <a:t>21 </a:t>
            </a:r>
            <a:r>
              <a:rPr lang="ru-RU" b="1" dirty="0" err="1" smtClean="0"/>
              <a:t>млн.кв.м</a:t>
            </a:r>
            <a:r>
              <a:rPr lang="ru-RU" b="1" dirty="0" smtClean="0"/>
              <a:t>.</a:t>
            </a:r>
          </a:p>
          <a:p>
            <a:endParaRPr lang="ru-RU" b="1" dirty="0"/>
          </a:p>
          <a:p>
            <a:r>
              <a:rPr lang="ru-RU" b="1" dirty="0" smtClean="0"/>
              <a:t> </a:t>
            </a:r>
            <a:endParaRPr lang="ru-RU" dirty="0" smtClean="0"/>
          </a:p>
          <a:p>
            <a:r>
              <a:rPr lang="ru-RU" dirty="0" smtClean="0"/>
              <a:t>Планы застройщиков на  </a:t>
            </a:r>
            <a:r>
              <a:rPr lang="en-US" dirty="0" smtClean="0"/>
              <a:t>IV </a:t>
            </a:r>
            <a:r>
              <a:rPr lang="ru-RU" dirty="0" smtClean="0"/>
              <a:t>квартал 2015 года – </a:t>
            </a:r>
            <a:r>
              <a:rPr lang="ru-RU" b="1" dirty="0" smtClean="0"/>
              <a:t>25 </a:t>
            </a:r>
            <a:r>
              <a:rPr lang="ru-RU" b="1" dirty="0" err="1" smtClean="0"/>
              <a:t>млн.кв.м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4029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847912" y="205978"/>
            <a:ext cx="6838888" cy="604033"/>
          </a:xfrm>
          <a:prstGeom prst="rect">
            <a:avLst/>
          </a:prstGeom>
        </p:spPr>
        <p:txBody>
          <a:bodyPr vert="horz" lIns="81636" tIns="40818" rIns="81636" bIns="40818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Динамика ввода жилья помесячно</a:t>
            </a:r>
            <a:endParaRPr lang="ru-RU" sz="1800" b="1" dirty="0">
              <a:solidFill>
                <a:schemeClr val="tx2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56295" cy="906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14522329"/>
              </p:ext>
            </p:extLst>
          </p:nvPr>
        </p:nvGraphicFramePr>
        <p:xfrm>
          <a:off x="1115616" y="771842"/>
          <a:ext cx="7416824" cy="4104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7884368" y="3291830"/>
            <a:ext cx="614363" cy="658812"/>
          </a:xfrm>
          <a:prstGeom prst="ellipse">
            <a:avLst/>
          </a:prstGeom>
          <a:noFill/>
          <a:ln w="19050">
            <a:solidFill>
              <a:srgbClr val="C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28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847912" y="205978"/>
            <a:ext cx="6838888" cy="604033"/>
          </a:xfrm>
          <a:prstGeom prst="rect">
            <a:avLst/>
          </a:prstGeom>
        </p:spPr>
        <p:txBody>
          <a:bodyPr vert="horz" lIns="81636" tIns="40818" rIns="81636" bIns="40818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Динамика ввода жилья поквартально</a:t>
            </a:r>
            <a:endParaRPr lang="ru-RU" sz="1800" b="1" dirty="0">
              <a:solidFill>
                <a:schemeClr val="tx2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56295" cy="906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146707968"/>
              </p:ext>
            </p:extLst>
          </p:nvPr>
        </p:nvGraphicFramePr>
        <p:xfrm>
          <a:off x="1284804" y="928900"/>
          <a:ext cx="7416824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8326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847912" y="205978"/>
            <a:ext cx="6838888" cy="604033"/>
          </a:xfrm>
          <a:prstGeom prst="rect">
            <a:avLst/>
          </a:prstGeom>
        </p:spPr>
        <p:txBody>
          <a:bodyPr vert="horz" lIns="81636" tIns="40818" rIns="81636" bIns="40818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Динамика  ввода жилья за 9 месяцев</a:t>
            </a:r>
            <a:endParaRPr lang="ru-RU" sz="1800" b="1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478"/>
            <a:ext cx="1356295" cy="906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94082"/>
            <a:ext cx="8496944" cy="3737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628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847912" y="205978"/>
            <a:ext cx="6838888" cy="604033"/>
          </a:xfrm>
          <a:prstGeom prst="rect">
            <a:avLst/>
          </a:prstGeom>
        </p:spPr>
        <p:txBody>
          <a:bodyPr vert="horz" lIns="81636" tIns="40818" rIns="81636" bIns="40818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Динамика  ввода жилья за 9 месяцев</a:t>
            </a:r>
            <a:endParaRPr lang="ru-RU" sz="1800" b="1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478"/>
            <a:ext cx="1356295" cy="906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03598"/>
            <a:ext cx="862965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847912" y="205978"/>
            <a:ext cx="6838888" cy="604033"/>
          </a:xfrm>
          <a:prstGeom prst="rect">
            <a:avLst/>
          </a:prstGeom>
        </p:spPr>
        <p:txBody>
          <a:bodyPr vert="horz" lIns="81636" tIns="40818" rIns="81636" bIns="40818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Динамика  ввода жилья за 9 месяцев</a:t>
            </a:r>
            <a:endParaRPr lang="ru-RU" sz="1800" b="1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478"/>
            <a:ext cx="1356295" cy="906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37" y="1275606"/>
            <a:ext cx="8591550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562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847912" y="205978"/>
            <a:ext cx="6838888" cy="604033"/>
          </a:xfrm>
          <a:prstGeom prst="rect">
            <a:avLst/>
          </a:prstGeom>
        </p:spPr>
        <p:txBody>
          <a:bodyPr vert="horz" lIns="81636" tIns="40818" rIns="81636" bIns="40818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1800" b="1" dirty="0" smtClean="0">
                <a:solidFill>
                  <a:schemeClr val="tx2"/>
                </a:solidFill>
              </a:rPr>
              <a:t>Данные Росреестра за 9 месяцев</a:t>
            </a:r>
            <a:endParaRPr lang="ru-RU" sz="1800" b="1" dirty="0">
              <a:solidFill>
                <a:schemeClr val="tx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478"/>
            <a:ext cx="1356295" cy="906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980555000"/>
              </p:ext>
            </p:extLst>
          </p:nvPr>
        </p:nvGraphicFramePr>
        <p:xfrm>
          <a:off x="611560" y="1029879"/>
          <a:ext cx="7920879" cy="3745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6555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НОЗА">
      <a:dk1>
        <a:srgbClr val="005DA2"/>
      </a:dk1>
      <a:lt1>
        <a:sysClr val="window" lastClr="FFFFFF"/>
      </a:lt1>
      <a:dk2>
        <a:srgbClr val="00335A"/>
      </a:dk2>
      <a:lt2>
        <a:srgbClr val="FFFFFF"/>
      </a:lt2>
      <a:accent1>
        <a:srgbClr val="26466D"/>
      </a:accent1>
      <a:accent2>
        <a:srgbClr val="7F0000"/>
      </a:accent2>
      <a:accent3>
        <a:srgbClr val="E07B7C"/>
      </a:accent3>
      <a:accent4>
        <a:srgbClr val="84AA33"/>
      </a:accent4>
      <a:accent5>
        <a:srgbClr val="964305"/>
      </a:accent5>
      <a:accent6>
        <a:srgbClr val="475A8D"/>
      </a:accent6>
      <a:hlink>
        <a:srgbClr val="C00000"/>
      </a:hlink>
      <a:folHlink>
        <a:srgbClr val="FF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6430</TotalTime>
  <Words>804</Words>
  <Application>Microsoft Office PowerPoint</Application>
  <PresentationFormat>Экран (16:9)</PresentationFormat>
  <Paragraphs>138</Paragraphs>
  <Slides>21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Главная</vt:lpstr>
      <vt:lpstr>Реформирование законодательства о финансировании жилищного строительства с привлечением средств граждан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DATA+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Общий процесс работы СППР</dc:title>
  <dc:creator>wifi</dc:creator>
  <cp:lastModifiedBy>RePack by Diakov</cp:lastModifiedBy>
  <cp:revision>194</cp:revision>
  <cp:lastPrinted>2015-10-08T12:08:13Z</cp:lastPrinted>
  <dcterms:created xsi:type="dcterms:W3CDTF">2014-12-12T08:01:49Z</dcterms:created>
  <dcterms:modified xsi:type="dcterms:W3CDTF">2015-11-16T10:00:17Z</dcterms:modified>
</cp:coreProperties>
</file>